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9" r:id="rId13"/>
    <p:sldId id="268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21C1A85-CD1B-461F-9D58-51E1132AF279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6"/>
            <p14:sldId id="265"/>
            <p14:sldId id="269"/>
            <p14:sldId id="268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4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614C11-206E-1106-FEA8-002B73AE142D}" v="1531" dt="2024-11-06T16:39:56.1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88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59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255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58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05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111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331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18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012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4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092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851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82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380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4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710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63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6825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acsimiles.com/search/library/real-biblioteca-del-monasteri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48A1EC-4B70-83D1-B362-FA5E0466159F}"/>
              </a:ext>
            </a:extLst>
          </p:cNvPr>
          <p:cNvSpPr txBox="1"/>
          <p:nvPr/>
        </p:nvSpPr>
        <p:spPr>
          <a:xfrm>
            <a:off x="21554" y="244764"/>
            <a:ext cx="11956470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3600" b="1" dirty="0">
                <a:solidFill>
                  <a:schemeClr val="accent3">
                    <a:lumMod val="76000"/>
                  </a:schemeClr>
                </a:solidFill>
                <a:latin typeface="Aptos Display"/>
                <a:cs typeface="Segoe UI"/>
              </a:rPr>
              <a:t>MINICURSO</a:t>
            </a:r>
          </a:p>
          <a:p>
            <a:pPr algn="ctr"/>
            <a:endParaRPr lang="pt-BR" sz="3600" b="1" dirty="0">
              <a:solidFill>
                <a:srgbClr val="FFC000"/>
              </a:solidFill>
              <a:latin typeface="Aptos Display"/>
              <a:cs typeface="Segoe UI"/>
            </a:endParaRPr>
          </a:p>
          <a:p>
            <a:pPr algn="ctr"/>
            <a:r>
              <a:rPr lang="pt-BR" sz="3600" i="1" dirty="0">
                <a:solidFill>
                  <a:schemeClr val="accent3">
                    <a:lumMod val="76000"/>
                  </a:schemeClr>
                </a:solidFill>
                <a:latin typeface="Aptos Display"/>
                <a:cs typeface="Segoe UI"/>
              </a:rPr>
              <a:t>Penitenciais e Manuais de Confessores:</a:t>
            </a:r>
            <a:r>
              <a:rPr lang="en-US" sz="3600" dirty="0">
                <a:solidFill>
                  <a:schemeClr val="accent3">
                    <a:lumMod val="76000"/>
                  </a:schemeClr>
                </a:solidFill>
                <a:latin typeface="Aptos Display"/>
              </a:rPr>
              <a:t> </a:t>
            </a:r>
            <a:endParaRPr lang="en-US" sz="3600">
              <a:solidFill>
                <a:schemeClr val="accent3">
                  <a:lumMod val="76000"/>
                </a:schemeClr>
              </a:solidFill>
              <a:latin typeface="Aptos Display"/>
            </a:endParaRPr>
          </a:p>
          <a:p>
            <a:pPr algn="ctr"/>
            <a:r>
              <a:rPr lang="pt-BR" sz="3600" i="1" dirty="0">
                <a:solidFill>
                  <a:schemeClr val="accent3">
                    <a:lumMod val="76000"/>
                  </a:schemeClr>
                </a:solidFill>
                <a:latin typeface="Aptos Display"/>
                <a:cs typeface="Segoe UI"/>
              </a:rPr>
              <a:t>Conectividades, intertextualidades e usos. </a:t>
            </a:r>
            <a:r>
              <a:rPr lang="en-US" sz="3600" dirty="0">
                <a:solidFill>
                  <a:schemeClr val="accent3">
                    <a:lumMod val="76000"/>
                  </a:schemeClr>
                </a:solidFill>
                <a:latin typeface="Aptos Display"/>
              </a:rPr>
              <a:t> </a:t>
            </a:r>
          </a:p>
          <a:p>
            <a:pPr algn="r"/>
            <a:endParaRPr lang="en-US" sz="2800" dirty="0">
              <a:solidFill>
                <a:srgbClr val="FAECA5"/>
              </a:solidFill>
              <a:latin typeface="Aptos Display"/>
            </a:endParaRPr>
          </a:p>
          <a:p>
            <a:pPr algn="r"/>
            <a:r>
              <a:rPr lang="pt-BR" sz="2800" err="1">
                <a:solidFill>
                  <a:srgbClr val="FAECA5"/>
                </a:solidFill>
                <a:latin typeface="Aptos Display"/>
                <a:cs typeface="Segoe UI"/>
              </a:rPr>
              <a:t>Profa</a:t>
            </a:r>
            <a:r>
              <a:rPr lang="pt-BR" sz="2800" dirty="0">
                <a:solidFill>
                  <a:srgbClr val="FAECA5"/>
                </a:solidFill>
                <a:latin typeface="Aptos Display"/>
                <a:cs typeface="Segoe UI"/>
              </a:rPr>
              <a:t> </a:t>
            </a:r>
            <a:r>
              <a:rPr lang="pt-BR" sz="2800" err="1">
                <a:solidFill>
                  <a:srgbClr val="FAECA5"/>
                </a:solidFill>
                <a:latin typeface="Aptos Display"/>
                <a:cs typeface="Segoe UI"/>
              </a:rPr>
              <a:t>Dra</a:t>
            </a:r>
            <a:r>
              <a:rPr lang="pt-BR" sz="2800" dirty="0">
                <a:solidFill>
                  <a:srgbClr val="FAECA5"/>
                </a:solidFill>
                <a:latin typeface="Aptos Display"/>
                <a:cs typeface="Segoe UI"/>
              </a:rPr>
              <a:t> Elaine Pereira Farrell</a:t>
            </a:r>
            <a:r>
              <a:rPr lang="en-US" sz="2800" dirty="0">
                <a:solidFill>
                  <a:srgbClr val="FAECA5"/>
                </a:solidFill>
                <a:latin typeface="Aptos Display"/>
              </a:rPr>
              <a:t> </a:t>
            </a:r>
          </a:p>
          <a:p>
            <a:pPr algn="ctr"/>
            <a:endParaRPr lang="en-US" sz="2800" dirty="0">
              <a:solidFill>
                <a:srgbClr val="FFC000"/>
              </a:solidFill>
              <a:latin typeface="Aptos Display"/>
            </a:endParaRPr>
          </a:p>
        </p:txBody>
      </p:sp>
      <p:pic>
        <p:nvPicPr>
          <p:cNvPr id="6" name="Picture 5" descr="An open book with a picture of a castle and people&#10;&#10;Description automatically generated">
            <a:extLst>
              <a:ext uri="{FF2B5EF4-FFF2-40B4-BE49-F238E27FC236}">
                <a16:creationId xmlns:a16="http://schemas.microsoft.com/office/drawing/2014/main" id="{2B7A9D15-F96A-36B8-4D65-586EAB685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545" y="2663392"/>
            <a:ext cx="7119696" cy="3840306"/>
          </a:xfrm>
          <a:prstGeom prst="rect">
            <a:avLst/>
          </a:prstGeom>
        </p:spPr>
      </p:pic>
      <p:pic>
        <p:nvPicPr>
          <p:cNvPr id="9" name="Picture 8" descr="A logo with a tree and text&#10;&#10;Description automatically generated">
            <a:extLst>
              <a:ext uri="{FF2B5EF4-FFF2-40B4-BE49-F238E27FC236}">
                <a16:creationId xmlns:a16="http://schemas.microsoft.com/office/drawing/2014/main" id="{81971A02-4832-76B9-834D-BABDF73CB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7124" y="5664326"/>
            <a:ext cx="1014898" cy="1058692"/>
          </a:xfrm>
          <a:prstGeom prst="rect">
            <a:avLst/>
          </a:prstGeom>
        </p:spPr>
      </p:pic>
      <p:pic>
        <p:nvPicPr>
          <p:cNvPr id="21" name="Picture 20" descr="A logo of a map&#10;&#10;Description automatically generated">
            <a:extLst>
              <a:ext uri="{FF2B5EF4-FFF2-40B4-BE49-F238E27FC236}">
                <a16:creationId xmlns:a16="http://schemas.microsoft.com/office/drawing/2014/main" id="{19AB9CD6-7A9B-5028-0747-5311001C8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1316" y="5636372"/>
            <a:ext cx="1274817" cy="1221827"/>
          </a:xfrm>
          <a:prstGeom prst="rect">
            <a:avLst/>
          </a:prstGeom>
        </p:spPr>
      </p:pic>
      <p:pic>
        <p:nvPicPr>
          <p:cNvPr id="22" name="Picture 21" descr="A gold and black picture of a person&#10;&#10;Description automatically generated">
            <a:extLst>
              <a:ext uri="{FF2B5EF4-FFF2-40B4-BE49-F238E27FC236}">
                <a16:creationId xmlns:a16="http://schemas.microsoft.com/office/drawing/2014/main" id="{59125AFF-1D33-413A-19FE-8EA79A0F5C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01972" y="5641590"/>
            <a:ext cx="896054" cy="1205769"/>
          </a:xfrm>
          <a:prstGeom prst="rect">
            <a:avLst/>
          </a:prstGeom>
        </p:spPr>
      </p:pic>
      <p:pic>
        <p:nvPicPr>
          <p:cNvPr id="23" name="Picture 22" descr="A logo with red text&#10;&#10;Description automatically generated">
            <a:extLst>
              <a:ext uri="{FF2B5EF4-FFF2-40B4-BE49-F238E27FC236}">
                <a16:creationId xmlns:a16="http://schemas.microsoft.com/office/drawing/2014/main" id="{BF513155-7238-41A2-BEAB-1E49139409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6000" contrast="-5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43254" y="123935"/>
            <a:ext cx="2234872" cy="124985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11D313B-E5E3-EA85-C324-D340C2D5A16D}"/>
              </a:ext>
            </a:extLst>
          </p:cNvPr>
          <p:cNvSpPr txBox="1"/>
          <p:nvPr/>
        </p:nvSpPr>
        <p:spPr>
          <a:xfrm>
            <a:off x="1091432" y="6502401"/>
            <a:ext cx="522162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https://www.facsimiles.com/facsimiles/codex-albeldense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y background with white text&#10;&#10;Description automatically generated">
            <a:extLst>
              <a:ext uri="{FF2B5EF4-FFF2-40B4-BE49-F238E27FC236}">
                <a16:creationId xmlns:a16="http://schemas.microsoft.com/office/drawing/2014/main" id="{B5D3B8E9-C77B-F48A-B983-9FF6EC098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58" y="-1603"/>
            <a:ext cx="11453090" cy="2058295"/>
          </a:xfrm>
          <a:prstGeom prst="rect">
            <a:avLst/>
          </a:prstGeom>
        </p:spPr>
      </p:pic>
      <p:pic>
        <p:nvPicPr>
          <p:cNvPr id="3" name="Picture 2" descr="A grey and white text&#10;&#10;Description automatically generated">
            <a:extLst>
              <a:ext uri="{FF2B5EF4-FFF2-40B4-BE49-F238E27FC236}">
                <a16:creationId xmlns:a16="http://schemas.microsoft.com/office/drawing/2014/main" id="{B225918A-6EC3-9156-3AC6-26DABA181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55" y="2051564"/>
            <a:ext cx="11075940" cy="448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093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y and white text&#10;&#10;Description automatically generated">
            <a:extLst>
              <a:ext uri="{FF2B5EF4-FFF2-40B4-BE49-F238E27FC236}">
                <a16:creationId xmlns:a16="http://schemas.microsoft.com/office/drawing/2014/main" id="{0ADA63B6-7024-1383-15B1-F9939B408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241" y="96642"/>
            <a:ext cx="10468142" cy="6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71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BE3512-1A28-9A23-E14C-8897BA28774C}"/>
              </a:ext>
            </a:extLst>
          </p:cNvPr>
          <p:cNvSpPr txBox="1"/>
          <p:nvPr/>
        </p:nvSpPr>
        <p:spPr>
          <a:xfrm>
            <a:off x="568994" y="374072"/>
            <a:ext cx="11079544" cy="707886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7A0435"/>
                </a:solidFill>
                <a:latin typeface="Aptos"/>
              </a:rPr>
              <a:t>BIBLIOGRAFIA BÁSICA</a:t>
            </a:r>
            <a:endParaRPr lang="en-US" dirty="0"/>
          </a:p>
        </p:txBody>
      </p:sp>
      <p:pic>
        <p:nvPicPr>
          <p:cNvPr id="7" name="Picture 6" descr="A grey background with white text&#10;&#10;Description automatically generated">
            <a:extLst>
              <a:ext uri="{FF2B5EF4-FFF2-40B4-BE49-F238E27FC236}">
                <a16:creationId xmlns:a16="http://schemas.microsoft.com/office/drawing/2014/main" id="{F7B3FF33-E045-5CA0-D07A-6FD7C324D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345" y="1868214"/>
            <a:ext cx="7725101" cy="1772745"/>
          </a:xfrm>
          <a:prstGeom prst="rect">
            <a:avLst/>
          </a:prstGeom>
        </p:spPr>
      </p:pic>
      <p:pic>
        <p:nvPicPr>
          <p:cNvPr id="8" name="Picture 7" descr="A grey background with white text&#10;&#10;Description automatically generated">
            <a:extLst>
              <a:ext uri="{FF2B5EF4-FFF2-40B4-BE49-F238E27FC236}">
                <a16:creationId xmlns:a16="http://schemas.microsoft.com/office/drawing/2014/main" id="{669B5C34-FFAC-E4D8-017D-C6B0B6522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638" y="4274644"/>
            <a:ext cx="7733862" cy="1225553"/>
          </a:xfrm>
          <a:prstGeom prst="rect">
            <a:avLst/>
          </a:prstGeom>
        </p:spPr>
      </p:pic>
      <p:pic>
        <p:nvPicPr>
          <p:cNvPr id="9" name="Picture 8" descr="A book cover with a picture of a castle&#10;&#10;Description automatically generated">
            <a:extLst>
              <a:ext uri="{FF2B5EF4-FFF2-40B4-BE49-F238E27FC236}">
                <a16:creationId xmlns:a16="http://schemas.microsoft.com/office/drawing/2014/main" id="{20154EB8-B940-F633-2DF6-942F1370F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405" y="1713186"/>
            <a:ext cx="3177189" cy="479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8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BE3512-1A28-9A23-E14C-8897BA28774C}"/>
              </a:ext>
            </a:extLst>
          </p:cNvPr>
          <p:cNvSpPr txBox="1"/>
          <p:nvPr/>
        </p:nvSpPr>
        <p:spPr>
          <a:xfrm>
            <a:off x="338085" y="374072"/>
            <a:ext cx="11602937" cy="707886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7A0435"/>
                </a:solidFill>
                <a:latin typeface="Aptos"/>
              </a:rPr>
              <a:t>TIPOLOGIA</a:t>
            </a:r>
            <a:endParaRPr lang="en-US" dirty="0"/>
          </a:p>
        </p:txBody>
      </p:sp>
      <p:pic>
        <p:nvPicPr>
          <p:cNvPr id="3" name="Picture 2" descr="A book page with text&#10;&#10;Description automatically generated">
            <a:extLst>
              <a:ext uri="{FF2B5EF4-FFF2-40B4-BE49-F238E27FC236}">
                <a16:creationId xmlns:a16="http://schemas.microsoft.com/office/drawing/2014/main" id="{5FF7EAF5-292D-85BE-6252-7EE15FFA2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868" r="6434" b="170"/>
          <a:stretch/>
        </p:blipFill>
        <p:spPr>
          <a:xfrm>
            <a:off x="335542" y="1275255"/>
            <a:ext cx="3696059" cy="4894324"/>
          </a:xfrm>
          <a:prstGeom prst="rect">
            <a:avLst/>
          </a:prstGeom>
        </p:spPr>
      </p:pic>
      <p:pic>
        <p:nvPicPr>
          <p:cNvPr id="4" name="Picture 3" descr="A white text on a white background&#10;&#10;Description automatically generated">
            <a:extLst>
              <a:ext uri="{FF2B5EF4-FFF2-40B4-BE49-F238E27FC236}">
                <a16:creationId xmlns:a16="http://schemas.microsoft.com/office/drawing/2014/main" id="{E4A00770-0ED6-94FB-5E5D-31C237DAC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6327" y="1270744"/>
            <a:ext cx="3825743" cy="4868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18C3E1-67E2-9BCD-7A0A-1A1FB7811AAA}"/>
              </a:ext>
            </a:extLst>
          </p:cNvPr>
          <p:cNvSpPr txBox="1"/>
          <p:nvPr/>
        </p:nvSpPr>
        <p:spPr>
          <a:xfrm>
            <a:off x="1613663" y="6303488"/>
            <a:ext cx="7446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2007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55464D-D2D8-F3ED-4A21-010CE8F7E059}"/>
              </a:ext>
            </a:extLst>
          </p:cNvPr>
          <p:cNvSpPr txBox="1"/>
          <p:nvPr/>
        </p:nvSpPr>
        <p:spPr>
          <a:xfrm>
            <a:off x="5762330" y="6303488"/>
            <a:ext cx="7138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2010</a:t>
            </a:r>
          </a:p>
        </p:txBody>
      </p:sp>
      <p:pic>
        <p:nvPicPr>
          <p:cNvPr id="11" name="Picture 10" descr="A paper with text on it&#10;&#10;Description automatically generated">
            <a:extLst>
              <a:ext uri="{FF2B5EF4-FFF2-40B4-BE49-F238E27FC236}">
                <a16:creationId xmlns:a16="http://schemas.microsoft.com/office/drawing/2014/main" id="{52EA0ADD-C80C-0A52-B45A-5155F51B1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819" y="1271541"/>
            <a:ext cx="3684663" cy="489219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E14C81A-20F8-D22B-02FF-5F03D3595CC9}"/>
              </a:ext>
            </a:extLst>
          </p:cNvPr>
          <p:cNvSpPr txBox="1"/>
          <p:nvPr/>
        </p:nvSpPr>
        <p:spPr>
          <a:xfrm flipH="1">
            <a:off x="9662724" y="6303487"/>
            <a:ext cx="71009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1222977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BE3512-1A28-9A23-E14C-8897BA28774C}"/>
              </a:ext>
            </a:extLst>
          </p:cNvPr>
          <p:cNvSpPr txBox="1"/>
          <p:nvPr/>
        </p:nvSpPr>
        <p:spPr>
          <a:xfrm>
            <a:off x="338085" y="374072"/>
            <a:ext cx="11602937" cy="707886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7A0435"/>
                </a:solidFill>
                <a:latin typeface="Aptos"/>
              </a:rPr>
              <a:t>TIPOLOGIA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E3C39-2CB1-C6AE-5620-066B18182D11}"/>
              </a:ext>
            </a:extLst>
          </p:cNvPr>
          <p:cNvSpPr txBox="1"/>
          <p:nvPr/>
        </p:nvSpPr>
        <p:spPr>
          <a:xfrm>
            <a:off x="928254" y="1496291"/>
            <a:ext cx="10390908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Aptos"/>
              </a:rPr>
              <a:t>Um </a:t>
            </a:r>
            <a:r>
              <a:rPr lang="en-US" sz="2800" err="1">
                <a:solidFill>
                  <a:schemeClr val="tx2"/>
                </a:solidFill>
                <a:latin typeface="Aptos"/>
              </a:rPr>
              <a:t>gênero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err="1">
                <a:solidFill>
                  <a:schemeClr val="tx2"/>
                </a:solidFill>
                <a:latin typeface="Aptos"/>
              </a:rPr>
              <a:t>específico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?</a:t>
            </a:r>
          </a:p>
          <a:p>
            <a:endParaRPr lang="en-US" sz="2800" dirty="0">
              <a:solidFill>
                <a:schemeClr val="tx2"/>
              </a:solidFill>
              <a:latin typeface="Aptos"/>
            </a:endParaRPr>
          </a:p>
          <a:p>
            <a:pPr marL="285750" indent="-285750">
              <a:buFont typeface="Calibri"/>
              <a:buChar char="-"/>
            </a:pPr>
            <a:r>
              <a:rPr lang="en-US" sz="2800" err="1">
                <a:solidFill>
                  <a:schemeClr val="tx2"/>
                </a:solidFill>
                <a:latin typeface="Aptos"/>
              </a:rPr>
              <a:t>Documentos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err="1">
                <a:solidFill>
                  <a:schemeClr val="tx2"/>
                </a:solidFill>
                <a:latin typeface="Aptos"/>
              </a:rPr>
              <a:t>normativos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(</a:t>
            </a:r>
            <a:r>
              <a:rPr lang="en-US" sz="2800" err="1">
                <a:solidFill>
                  <a:schemeClr val="tx2"/>
                </a:solidFill>
                <a:latin typeface="Aptos"/>
              </a:rPr>
              <a:t>prescritivos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, </a:t>
            </a:r>
            <a:r>
              <a:rPr lang="en-US" sz="2800" err="1">
                <a:solidFill>
                  <a:schemeClr val="tx2"/>
                </a:solidFill>
                <a:latin typeface="Aptos"/>
              </a:rPr>
              <a:t>legislativo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?) </a:t>
            </a:r>
          </a:p>
          <a:p>
            <a:pPr marL="285750" indent="-285750">
              <a:buFont typeface="Calibri"/>
              <a:buChar char="-"/>
            </a:pPr>
            <a:endParaRPr lang="en-US" sz="2800" dirty="0">
              <a:solidFill>
                <a:schemeClr val="tx2"/>
              </a:solidFill>
              <a:latin typeface="Aptos"/>
            </a:endParaRPr>
          </a:p>
          <a:p>
            <a:pPr marL="285750" indent="-285750">
              <a:buFont typeface="Calibri"/>
              <a:buChar char="-"/>
            </a:pPr>
            <a:r>
              <a:rPr lang="en-US" sz="2800" dirty="0" err="1">
                <a:solidFill>
                  <a:schemeClr val="tx2"/>
                </a:solidFill>
                <a:latin typeface="Aptos"/>
              </a:rPr>
              <a:t>Proximidades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e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differenças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do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direito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canônico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e das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regras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monásticas</a:t>
            </a:r>
            <a:endParaRPr lang="en-US" sz="2800" dirty="0">
              <a:solidFill>
                <a:schemeClr val="tx2"/>
              </a:solidFill>
              <a:latin typeface="Aptos"/>
            </a:endParaRPr>
          </a:p>
          <a:p>
            <a:endParaRPr lang="en-US" sz="2800" dirty="0">
              <a:solidFill>
                <a:schemeClr val="tx2"/>
              </a:solidFill>
              <a:latin typeface="Aptos"/>
            </a:endParaRPr>
          </a:p>
          <a:p>
            <a:r>
              <a:rPr lang="en-US" sz="2800" dirty="0" err="1">
                <a:solidFill>
                  <a:schemeClr val="tx2"/>
                </a:solidFill>
                <a:latin typeface="Aptos"/>
              </a:rPr>
              <a:t>Quem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escreveu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, para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quem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e com qual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intuito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?</a:t>
            </a:r>
          </a:p>
          <a:p>
            <a:endParaRPr lang="en-US" sz="2800" dirty="0">
              <a:solidFill>
                <a:schemeClr val="tx2"/>
              </a:solidFill>
              <a:latin typeface="Aptos"/>
            </a:endParaRPr>
          </a:p>
          <a:p>
            <a:r>
              <a:rPr lang="en-US" sz="2800" dirty="0">
                <a:solidFill>
                  <a:schemeClr val="tx2"/>
                </a:solidFill>
                <a:latin typeface="Aptos"/>
              </a:rPr>
              <a:t>As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origens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insulares</a:t>
            </a:r>
            <a:endParaRPr lang="en-US" sz="2800">
              <a:solidFill>
                <a:schemeClr val="tx2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11926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website&#10;&#10;Description automatically generated">
            <a:extLst>
              <a:ext uri="{FF2B5EF4-FFF2-40B4-BE49-F238E27FC236}">
                <a16:creationId xmlns:a16="http://schemas.microsoft.com/office/drawing/2014/main" id="{3CE9E07B-D1AC-0CD7-6118-3ED64CB5C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31"/>
            <a:ext cx="12191999" cy="686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0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BE3512-1A28-9A23-E14C-8897BA28774C}"/>
              </a:ext>
            </a:extLst>
          </p:cNvPr>
          <p:cNvSpPr txBox="1"/>
          <p:nvPr/>
        </p:nvSpPr>
        <p:spPr>
          <a:xfrm>
            <a:off x="338085" y="374072"/>
            <a:ext cx="11602937" cy="707886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7A0435"/>
                </a:solidFill>
                <a:latin typeface="Aptos"/>
              </a:rPr>
              <a:t>CONTEÚDOS - O que </a:t>
            </a:r>
            <a:r>
              <a:rPr lang="en-US" sz="4000" dirty="0" err="1">
                <a:solidFill>
                  <a:srgbClr val="7A0435"/>
                </a:solidFill>
                <a:latin typeface="Aptos"/>
              </a:rPr>
              <a:t>eles</a:t>
            </a:r>
            <a:r>
              <a:rPr lang="en-US" sz="4000" dirty="0">
                <a:solidFill>
                  <a:srgbClr val="7A0435"/>
                </a:solidFill>
                <a:latin typeface="Aptos"/>
              </a:rPr>
              <a:t> </a:t>
            </a:r>
            <a:r>
              <a:rPr lang="en-US" sz="4000" dirty="0" err="1">
                <a:solidFill>
                  <a:srgbClr val="7A0435"/>
                </a:solidFill>
                <a:latin typeface="Aptos"/>
              </a:rPr>
              <a:t>abordam</a:t>
            </a:r>
            <a:r>
              <a:rPr lang="en-US" sz="4000" dirty="0">
                <a:solidFill>
                  <a:srgbClr val="7A0435"/>
                </a:solidFill>
                <a:latin typeface="Aptos"/>
              </a:rPr>
              <a:t>?</a:t>
            </a:r>
            <a:endParaRPr lang="en-US" dirty="0"/>
          </a:p>
        </p:txBody>
      </p:sp>
      <p:pic>
        <p:nvPicPr>
          <p:cNvPr id="7" name="Picture 6" descr="A pie chart with text on it&#10;&#10;Description automatically generated">
            <a:extLst>
              <a:ext uri="{FF2B5EF4-FFF2-40B4-BE49-F238E27FC236}">
                <a16:creationId xmlns:a16="http://schemas.microsoft.com/office/drawing/2014/main" id="{E59F2CB4-7849-A026-79F9-8EF91880D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978" y="1231462"/>
            <a:ext cx="7545769" cy="551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38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BE3512-1A28-9A23-E14C-8897BA28774C}"/>
              </a:ext>
            </a:extLst>
          </p:cNvPr>
          <p:cNvSpPr txBox="1"/>
          <p:nvPr/>
        </p:nvSpPr>
        <p:spPr>
          <a:xfrm>
            <a:off x="338085" y="374072"/>
            <a:ext cx="11602937" cy="707886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7A0435"/>
                </a:solidFill>
                <a:latin typeface="Aptos"/>
              </a:rPr>
              <a:t>CONTEÚDOS - O que </a:t>
            </a:r>
            <a:r>
              <a:rPr lang="en-US" sz="4000" dirty="0" err="1">
                <a:solidFill>
                  <a:srgbClr val="7A0435"/>
                </a:solidFill>
                <a:latin typeface="Aptos"/>
              </a:rPr>
              <a:t>eles</a:t>
            </a:r>
            <a:r>
              <a:rPr lang="en-US" sz="4000" dirty="0">
                <a:solidFill>
                  <a:srgbClr val="7A0435"/>
                </a:solidFill>
                <a:latin typeface="Aptos"/>
              </a:rPr>
              <a:t> </a:t>
            </a:r>
            <a:r>
              <a:rPr lang="en-US" sz="4000" dirty="0" err="1">
                <a:solidFill>
                  <a:srgbClr val="7A0435"/>
                </a:solidFill>
                <a:latin typeface="Aptos"/>
              </a:rPr>
              <a:t>abordam</a:t>
            </a:r>
            <a:r>
              <a:rPr lang="en-US" sz="4000" dirty="0">
                <a:solidFill>
                  <a:srgbClr val="7A0435"/>
                </a:solidFill>
                <a:latin typeface="Aptos"/>
              </a:rPr>
              <a:t>?</a:t>
            </a:r>
            <a:endParaRPr lang="en-US" dirty="0"/>
          </a:p>
        </p:txBody>
      </p:sp>
      <p:pic>
        <p:nvPicPr>
          <p:cNvPr id="3" name="Picture 2" descr="A white and black chart with black text&#10;&#10;Description automatically generated">
            <a:extLst>
              <a:ext uri="{FF2B5EF4-FFF2-40B4-BE49-F238E27FC236}">
                <a16:creationId xmlns:a16="http://schemas.microsoft.com/office/drawing/2014/main" id="{E296BC0B-CD79-3362-18D6-A32D672C6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088" y="1354083"/>
            <a:ext cx="7035891" cy="531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96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BE3512-1A28-9A23-E14C-8897BA28774C}"/>
              </a:ext>
            </a:extLst>
          </p:cNvPr>
          <p:cNvSpPr txBox="1"/>
          <p:nvPr/>
        </p:nvSpPr>
        <p:spPr>
          <a:xfrm>
            <a:off x="338085" y="374072"/>
            <a:ext cx="11602937" cy="707886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7A0435"/>
                </a:solidFill>
                <a:latin typeface="Aptos"/>
              </a:rPr>
              <a:t>ESTRUTURA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B92F9F-C66F-3CAC-AD9B-E202F342A526}"/>
              </a:ext>
            </a:extLst>
          </p:cNvPr>
          <p:cNvSpPr txBox="1"/>
          <p:nvPr/>
        </p:nvSpPr>
        <p:spPr>
          <a:xfrm>
            <a:off x="344825" y="1237672"/>
            <a:ext cx="11587015" cy="53706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2400" err="1">
                <a:solidFill>
                  <a:schemeClr val="accent3">
                    <a:lumMod val="60000"/>
                    <a:lumOff val="40000"/>
                  </a:schemeClr>
                </a:solidFill>
                <a:latin typeface="Aptos"/>
                <a:cs typeface="Segoe UI"/>
              </a:rPr>
              <a:t>Paenitentiale</a:t>
            </a:r>
            <a:r>
              <a:rPr lang="pt-BR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Aptos"/>
                <a:cs typeface="Segoe UI"/>
              </a:rPr>
              <a:t> </a:t>
            </a:r>
            <a:r>
              <a:rPr lang="pt-BR" sz="2400" err="1">
                <a:solidFill>
                  <a:schemeClr val="accent3">
                    <a:lumMod val="60000"/>
                    <a:lumOff val="40000"/>
                  </a:schemeClr>
                </a:solidFill>
                <a:latin typeface="Aptos"/>
                <a:cs typeface="Segoe UI"/>
              </a:rPr>
              <a:t>Excarpsus-Cummeani</a:t>
            </a:r>
            <a:endParaRPr lang="pt-BR" sz="2400">
              <a:solidFill>
                <a:schemeClr val="accent3">
                  <a:lumMod val="60000"/>
                  <a:lumOff val="40000"/>
                </a:schemeClr>
              </a:solidFill>
              <a:latin typeface="Aptos"/>
              <a:cs typeface="Segoe UI"/>
            </a:endParaRPr>
          </a:p>
          <a:p>
            <a:pPr algn="just"/>
            <a:endParaRPr lang="pt-BR" sz="2000" dirty="0">
              <a:latin typeface="Aptos"/>
              <a:cs typeface="Segoe UI"/>
            </a:endParaRPr>
          </a:p>
          <a:p>
            <a:pPr algn="just"/>
            <a:r>
              <a:rPr lang="pt-BR" sz="2000" dirty="0">
                <a:latin typeface="Aptos"/>
                <a:cs typeface="Segoe UI"/>
              </a:rPr>
              <a:t>II. Sobre Fornicação e remissão de luxúria natural ou impuras poluições e brincadeira de meninos.  </a:t>
            </a:r>
            <a:r>
              <a:rPr lang="en-US" sz="2000" dirty="0">
                <a:latin typeface="Aptos"/>
                <a:ea typeface="Cambria"/>
              </a:rPr>
              <a:t> </a:t>
            </a:r>
            <a:endParaRPr lang="en-US"/>
          </a:p>
          <a:p>
            <a:pPr algn="just"/>
            <a:endParaRPr lang="en-US" sz="2000" dirty="0">
              <a:latin typeface="Aptos"/>
              <a:ea typeface="Cambria"/>
            </a:endParaRPr>
          </a:p>
          <a:p>
            <a:pPr algn="just"/>
            <a:r>
              <a:rPr lang="pt-BR" sz="2000" dirty="0">
                <a:latin typeface="Aptos"/>
                <a:cs typeface="Segoe UI"/>
              </a:rPr>
              <a:t>1. Bispos, presbíteros e diáconos que fornicarem devem ser degredados e cumprir penitência de acordo com a decisão do bispo; mas que tomem a comunhão. </a:t>
            </a:r>
            <a:r>
              <a:rPr lang="en-US" sz="2000" dirty="0">
                <a:latin typeface="Aptos"/>
                <a:ea typeface="Cambria"/>
              </a:rPr>
              <a:t> </a:t>
            </a:r>
          </a:p>
          <a:p>
            <a:pPr algn="just"/>
            <a:r>
              <a:rPr lang="pt-BR" sz="2000" dirty="0">
                <a:latin typeface="Aptos"/>
                <a:cs typeface="Segoe UI"/>
              </a:rPr>
              <a:t>2. Sobre sodomitas. Bispos, quatorze anos de penitência; presbíteros, doze; diáconos, nove; subdiáconos, oito; clérigos, sete; laicos, cinco anos de penitência e não deve nunca mais dormir com o outro. </a:t>
            </a:r>
            <a:r>
              <a:rPr lang="en-US" sz="2000" dirty="0">
                <a:latin typeface="Aptos"/>
                <a:ea typeface="Cambria"/>
              </a:rPr>
              <a:t> </a:t>
            </a:r>
          </a:p>
          <a:p>
            <a:pPr algn="just"/>
            <a:r>
              <a:rPr lang="pt-BR" sz="2000" dirty="0">
                <a:latin typeface="Aptos"/>
                <a:cs typeface="Segoe UI"/>
              </a:rPr>
              <a:t>3. Irmão que fornicar se misturando com o irmão, deve abster de todo tipo de carne por quinze anos. </a:t>
            </a:r>
            <a:r>
              <a:rPr lang="en-US" sz="2000" dirty="0">
                <a:latin typeface="Aptos"/>
                <a:ea typeface="Cambria"/>
              </a:rPr>
              <a:t> </a:t>
            </a:r>
          </a:p>
          <a:p>
            <a:pPr algn="just"/>
            <a:r>
              <a:rPr lang="pt-BR" sz="2000" dirty="0">
                <a:latin typeface="Aptos"/>
                <a:cs typeface="Segoe UI"/>
              </a:rPr>
              <a:t>4. Se ejacular na boca, sete anos de penitência; outro decretou que deve ser para o resto da vida.</a:t>
            </a:r>
            <a:r>
              <a:rPr lang="en-US" sz="2000" dirty="0">
                <a:latin typeface="Aptos"/>
                <a:ea typeface="Cambria"/>
              </a:rPr>
              <a:t> </a:t>
            </a:r>
          </a:p>
          <a:p>
            <a:pPr algn="just"/>
            <a:r>
              <a:rPr lang="pt-BR" sz="2000" dirty="0">
                <a:latin typeface="Aptos"/>
                <a:cs typeface="Segoe UI"/>
              </a:rPr>
              <a:t>5. Homens que cometem fornicação entre as coxas, se pela primeira vez, um ano de penitência; se outra vez, dois anos. </a:t>
            </a:r>
            <a:r>
              <a:rPr lang="en-US" sz="2000" dirty="0">
                <a:latin typeface="Aptos"/>
                <a:ea typeface="Cambria"/>
              </a:rPr>
              <a:t> </a:t>
            </a:r>
          </a:p>
          <a:p>
            <a:pPr algn="just"/>
            <a:r>
              <a:rPr lang="pt-BR" sz="2000" dirty="0">
                <a:latin typeface="Aptos"/>
                <a:cs typeface="Segoe UI"/>
              </a:rPr>
              <a:t>6. Se fornicar entre as pernas, se forem meninos, dois anos, se homens, três anos de penitência. Se, porém, isto se tornou em hábito, eles devem cumprir penitência de acordo com a decisão do padre. </a:t>
            </a:r>
            <a:r>
              <a:rPr lang="en-US" sz="2000" dirty="0">
                <a:latin typeface="Aptos"/>
                <a:ea typeface="Cambria"/>
              </a:rPr>
              <a:t> </a:t>
            </a:r>
          </a:p>
          <a:p>
            <a:pPr algn="just"/>
            <a:r>
              <a:rPr lang="pt-BR" sz="2000" dirty="0">
                <a:latin typeface="Aptos"/>
                <a:cs typeface="Segoe UI"/>
              </a:rPr>
              <a:t>7. Se um homem se poluir sozinho, cem dias, se outra vez, um ano. Se ele possui grau, ele deve fazer penitência de acordo com a sua hierarquia; um menino de quinze anos, quarenta dias.</a:t>
            </a:r>
            <a:r>
              <a:rPr lang="en-US" sz="2000" dirty="0">
                <a:latin typeface="Aptos"/>
                <a:ea typeface="Cambria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00748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BE3512-1A28-9A23-E14C-8897BA28774C}"/>
              </a:ext>
            </a:extLst>
          </p:cNvPr>
          <p:cNvSpPr txBox="1"/>
          <p:nvPr/>
        </p:nvSpPr>
        <p:spPr>
          <a:xfrm>
            <a:off x="338085" y="374072"/>
            <a:ext cx="11602937" cy="707886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7A0435"/>
                </a:solidFill>
                <a:latin typeface="Aptos"/>
              </a:rPr>
              <a:t>MANUSCRITOS  e TRANSMISSÃO TEXTUAL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751B28-F827-11BE-FCEF-C1D80C8F143F}"/>
              </a:ext>
            </a:extLst>
          </p:cNvPr>
          <p:cNvSpPr txBox="1"/>
          <p:nvPr/>
        </p:nvSpPr>
        <p:spPr>
          <a:xfrm>
            <a:off x="3789934" y="1338104"/>
            <a:ext cx="7715813" cy="48320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tx2"/>
                </a:solidFill>
                <a:latin typeface="Aptos"/>
              </a:rPr>
              <a:t>Quantos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textos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? </a:t>
            </a:r>
            <a:endParaRPr lang="en-US">
              <a:solidFill>
                <a:schemeClr val="tx2"/>
              </a:solidFill>
            </a:endParaRPr>
          </a:p>
          <a:p>
            <a:r>
              <a:rPr lang="en-US" sz="2800" err="1">
                <a:solidFill>
                  <a:schemeClr val="tx2"/>
                </a:solidFill>
                <a:latin typeface="Aptos"/>
              </a:rPr>
              <a:t>Quantos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err="1">
                <a:solidFill>
                  <a:schemeClr val="tx2"/>
                </a:solidFill>
                <a:latin typeface="Aptos"/>
              </a:rPr>
              <a:t>manuscritos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err="1">
                <a:solidFill>
                  <a:schemeClr val="tx2"/>
                </a:solidFill>
                <a:latin typeface="Aptos"/>
              </a:rPr>
              <a:t>contém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err="1">
                <a:solidFill>
                  <a:schemeClr val="tx2"/>
                </a:solidFill>
                <a:latin typeface="Aptos"/>
              </a:rPr>
              <a:t>eles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? </a:t>
            </a:r>
            <a:r>
              <a:rPr lang="en-US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Aptos"/>
              </a:rPr>
              <a:t>MUITOS</a:t>
            </a:r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en-US" sz="2800" dirty="0">
              <a:solidFill>
                <a:schemeClr val="tx2"/>
              </a:solidFill>
              <a:latin typeface="Aptos"/>
            </a:endParaRPr>
          </a:p>
          <a:p>
            <a:r>
              <a:rPr lang="en-US" sz="2800" dirty="0" err="1">
                <a:solidFill>
                  <a:schemeClr val="tx2"/>
                </a:solidFill>
                <a:latin typeface="Aptos"/>
              </a:rPr>
              <a:t>Catálogo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de 265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páginas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,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não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digitalizado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ou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publicado</a:t>
            </a:r>
            <a:endParaRPr lang="en-US" sz="2800">
              <a:solidFill>
                <a:schemeClr val="tx2"/>
              </a:solidFill>
              <a:latin typeface="Aptos"/>
            </a:endParaRPr>
          </a:p>
          <a:p>
            <a:endParaRPr lang="en-US" sz="2800" dirty="0">
              <a:solidFill>
                <a:schemeClr val="tx2"/>
              </a:solidFill>
              <a:latin typeface="Aptos"/>
            </a:endParaRPr>
          </a:p>
          <a:p>
            <a:r>
              <a:rPr lang="en-US" sz="2800" dirty="0">
                <a:solidFill>
                  <a:schemeClr val="tx2"/>
                </a:solidFill>
                <a:latin typeface="Aptos"/>
              </a:rPr>
              <a:t>Grupo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liderado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por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Raymond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Kottje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(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Ausburg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and Bonn); Ludger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Körntgen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(Mainz); Rob Meens (Utrecht)</a:t>
            </a:r>
          </a:p>
          <a:p>
            <a:endParaRPr lang="en-US" sz="2800" dirty="0">
              <a:solidFill>
                <a:schemeClr val="tx2"/>
              </a:solidFill>
              <a:latin typeface="Aptos"/>
            </a:endParaRPr>
          </a:p>
          <a:p>
            <a:r>
              <a:rPr lang="en-US" sz="2800" dirty="0">
                <a:solidFill>
                  <a:schemeClr val="tx2"/>
                </a:solidFill>
                <a:latin typeface="Aptos"/>
              </a:rPr>
              <a:t>CC SL 156, 156A, 156B, 156C (156D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em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ptos"/>
              </a:rPr>
              <a:t>preparo</a:t>
            </a:r>
            <a:r>
              <a:rPr lang="en-US" sz="2800" dirty="0">
                <a:solidFill>
                  <a:schemeClr val="tx2"/>
                </a:solidFill>
                <a:latin typeface="Aptos"/>
              </a:rPr>
              <a:t>)</a:t>
            </a:r>
          </a:p>
        </p:txBody>
      </p:sp>
      <p:pic>
        <p:nvPicPr>
          <p:cNvPr id="8" name="Picture 7" descr="A red book with gold text&#10;&#10;Description automatically generated">
            <a:extLst>
              <a:ext uri="{FF2B5EF4-FFF2-40B4-BE49-F238E27FC236}">
                <a16:creationId xmlns:a16="http://schemas.microsoft.com/office/drawing/2014/main" id="{6C0E7B36-BD53-A65B-B007-84487EA82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10" y="1337361"/>
            <a:ext cx="3171384" cy="528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937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C809178-18EC-4F14-82C0-293EC9D14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Hands holding an open book&#10;&#10;Description automatically generated">
            <a:extLst>
              <a:ext uri="{FF2B5EF4-FFF2-40B4-BE49-F238E27FC236}">
                <a16:creationId xmlns:a16="http://schemas.microsoft.com/office/drawing/2014/main" id="{0B3A2B97-ADF9-C54B-30C9-FDCAF0C1E5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728" b="23058"/>
          <a:stretch/>
        </p:blipFill>
        <p:spPr>
          <a:xfrm>
            <a:off x="20" y="10"/>
            <a:ext cx="4059916" cy="4273816"/>
          </a:xfrm>
          <a:prstGeom prst="rect">
            <a:avLst/>
          </a:prstGeom>
        </p:spPr>
      </p:pic>
      <p:pic>
        <p:nvPicPr>
          <p:cNvPr id="4" name="Picture 3" descr="An open book with writing on it&#10;&#10;Description automatically generated">
            <a:extLst>
              <a:ext uri="{FF2B5EF4-FFF2-40B4-BE49-F238E27FC236}">
                <a16:creationId xmlns:a16="http://schemas.microsoft.com/office/drawing/2014/main" id="{AAC2F323-1193-35FD-317C-E7B4AFD1C3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78" r="13082" b="4"/>
          <a:stretch/>
        </p:blipFill>
        <p:spPr>
          <a:xfrm>
            <a:off x="4059936" y="10"/>
            <a:ext cx="4072128" cy="4273816"/>
          </a:xfrm>
          <a:prstGeom prst="rect">
            <a:avLst/>
          </a:prstGeom>
        </p:spPr>
      </p:pic>
      <p:pic>
        <p:nvPicPr>
          <p:cNvPr id="5" name="Picture 4" descr="A person holding a book&#10;&#10;Description automatically generated">
            <a:extLst>
              <a:ext uri="{FF2B5EF4-FFF2-40B4-BE49-F238E27FC236}">
                <a16:creationId xmlns:a16="http://schemas.microsoft.com/office/drawing/2014/main" id="{F0BBDB8A-9648-96F3-E116-B53816D1F0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6315" r="-1" b="26314"/>
          <a:stretch/>
        </p:blipFill>
        <p:spPr>
          <a:xfrm>
            <a:off x="8132064" y="10"/>
            <a:ext cx="4059936" cy="427381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388932F-8CA8-50C8-D385-71EF2B2E3677}"/>
              </a:ext>
            </a:extLst>
          </p:cNvPr>
          <p:cNvSpPr txBox="1"/>
          <p:nvPr/>
        </p:nvSpPr>
        <p:spPr>
          <a:xfrm>
            <a:off x="951145" y="3441777"/>
            <a:ext cx="9698812" cy="289252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</a:pPr>
            <a:r>
              <a:rPr lang="en-US" sz="4800" cap="all" dirty="0">
                <a:ln w="3175" cmpd="sng">
                  <a:noFill/>
                </a:ln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DIFERENÇAS entre MANUSCRITOS  </a:t>
            </a:r>
            <a:endParaRPr lang="en-US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580000" scaled="0"/>
                <a:tileRect/>
              </a:gra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2630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2A5C887-B82B-48AB-A0A6-CDFDECA88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lose-up of a manuscript&#10;&#10;Description automatically generated">
            <a:extLst>
              <a:ext uri="{FF2B5EF4-FFF2-40B4-BE49-F238E27FC236}">
                <a16:creationId xmlns:a16="http://schemas.microsoft.com/office/drawing/2014/main" id="{744EDD58-EBD3-D54A-4949-1730433227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</a:blip>
          <a:srcRect t="7551" b="2449"/>
          <a:stretch/>
        </p:blipFill>
        <p:spPr>
          <a:xfrm>
            <a:off x="20" y="33076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BE3512-1A28-9A23-E14C-8897BA28774C}"/>
              </a:ext>
            </a:extLst>
          </p:cNvPr>
          <p:cNvSpPr txBox="1"/>
          <p:nvPr/>
        </p:nvSpPr>
        <p:spPr>
          <a:xfrm>
            <a:off x="1174357" y="2525838"/>
            <a:ext cx="6150510" cy="320040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85000" lnSpcReduction="20000"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</a:pPr>
            <a:r>
              <a:rPr lang="en-US" sz="4800" cap="all" dirty="0">
                <a:ln w="3175" cmpd="sng">
                  <a:noFill/>
                </a:ln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DIFERENÇAS entre MANUSCRITOS</a:t>
            </a:r>
            <a:endParaRPr lang="en-US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580000" scaled="0"/>
                <a:tileRect/>
              </a:gradFill>
            </a:endParaRPr>
          </a:p>
          <a:p>
            <a:pPr algn="ctr" defTabSz="457200">
              <a:spcBef>
                <a:spcPct val="0"/>
              </a:spcBef>
              <a:spcAft>
                <a:spcPts val="600"/>
              </a:spcAft>
            </a:pPr>
            <a:endParaRPr lang="en-US" sz="4800" cap="all" dirty="0">
              <a:ln w="3175" cmpd="sng">
                <a:noFill/>
              </a:ln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580000" scaled="0"/>
                <a:tileRect/>
              </a:gra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  <a:latin typeface="Century Gothic"/>
              <a:ea typeface="+mj-ea"/>
              <a:cs typeface="+mj-cs"/>
            </a:endParaRPr>
          </a:p>
          <a:p>
            <a:pPr algn="ctr" defTabSz="457200">
              <a:spcBef>
                <a:spcPct val="0"/>
              </a:spcBef>
              <a:spcAft>
                <a:spcPts val="600"/>
              </a:spcAft>
            </a:pPr>
            <a:endParaRPr lang="en-US" sz="4800" cap="all" dirty="0">
              <a:ln w="3175" cmpd="sng">
                <a:noFill/>
              </a:ln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580000" scaled="0"/>
                <a:tileRect/>
              </a:gra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  <a:latin typeface="Century Gothic"/>
              <a:ea typeface="+mj-ea"/>
              <a:cs typeface="+mj-cs"/>
            </a:endParaRPr>
          </a:p>
          <a:p>
            <a:pPr algn="r" defTabSz="457200"/>
            <a:r>
              <a:rPr lang="en-US" sz="2000" b="1" cap="all" dirty="0">
                <a:ln w="3175" cmpd="sng">
                  <a:noFill/>
                </a:ln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Calisto MT"/>
                <a:ea typeface="+mj-ea"/>
                <a:cs typeface="+mj-cs"/>
              </a:rPr>
              <a:t>MS Köln, </a:t>
            </a:r>
            <a:r>
              <a:rPr lang="en-US" sz="2000" b="1" cap="all" err="1">
                <a:ln w="3175" cmpd="sng">
                  <a:noFill/>
                </a:ln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Calisto MT"/>
                <a:ea typeface="+mj-ea"/>
                <a:cs typeface="+mj-cs"/>
              </a:rPr>
              <a:t>Dombibliothek</a:t>
            </a:r>
            <a:r>
              <a:rPr lang="en-US" sz="2000" b="1" cap="all" dirty="0">
                <a:ln w="3175" cmpd="sng">
                  <a:noFill/>
                </a:ln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Calisto MT"/>
                <a:ea typeface="+mj-ea"/>
                <a:cs typeface="+mj-cs"/>
              </a:rPr>
              <a:t>, Codex 91, 2r.</a:t>
            </a:r>
            <a:endParaRPr lang="en-US" sz="2000" dirty="0"/>
          </a:p>
          <a:p>
            <a:pPr algn="ctr" defTabSz="457200">
              <a:spcBef>
                <a:spcPct val="0"/>
              </a:spcBef>
              <a:spcAft>
                <a:spcPts val="600"/>
              </a:spcAft>
            </a:pPr>
            <a:r>
              <a:rPr lang="en-US" sz="4800" cap="all" dirty="0">
                <a:ln w="3175" cmpd="sng">
                  <a:noFill/>
                </a:ln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  </a:t>
            </a:r>
            <a:endParaRPr lang="en-US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580000" scaled="0"/>
                <a:tileRect/>
              </a:gradFill>
              <a:ea typeface="+mj-ea"/>
              <a:cs typeface="+mj-cs"/>
            </a:endParaRPr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152A00E3-10FF-4194-8AB1-E31E8B331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99132" y="847726"/>
            <a:ext cx="3416888" cy="5234441"/>
          </a:xfrm>
          <a:prstGeom prst="roundRect">
            <a:avLst>
              <a:gd name="adj" fmla="val 3812"/>
            </a:avLst>
          </a:prstGeom>
          <a:solidFill>
            <a:srgbClr val="FFFFFF"/>
          </a:solidFill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ook on a desk&#10;&#10;Description automatically generated">
            <a:extLst>
              <a:ext uri="{FF2B5EF4-FFF2-40B4-BE49-F238E27FC236}">
                <a16:creationId xmlns:a16="http://schemas.microsoft.com/office/drawing/2014/main" id="{0B3A2B97-ADF9-C54B-30C9-FDCAF0C1E5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403" r="-2" b="42493"/>
          <a:stretch/>
        </p:blipFill>
        <p:spPr>
          <a:xfrm>
            <a:off x="7762240" y="1005792"/>
            <a:ext cx="3090672" cy="2368296"/>
          </a:xfrm>
          <a:prstGeom prst="rect">
            <a:avLst/>
          </a:prstGeom>
        </p:spPr>
      </p:pic>
      <p:pic>
        <p:nvPicPr>
          <p:cNvPr id="5" name="Picture 4" descr="A person reading a book&#10;&#10;Description automatically generated">
            <a:extLst>
              <a:ext uri="{FF2B5EF4-FFF2-40B4-BE49-F238E27FC236}">
                <a16:creationId xmlns:a16="http://schemas.microsoft.com/office/drawing/2014/main" id="{F0BBDB8A-9648-96F3-E116-B53816D1F0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924" r="-2" b="28589"/>
          <a:stretch/>
        </p:blipFill>
        <p:spPr>
          <a:xfrm>
            <a:off x="7762240" y="3547242"/>
            <a:ext cx="3090672" cy="2368296"/>
          </a:xfrm>
          <a:custGeom>
            <a:avLst/>
            <a:gdLst/>
            <a:ahLst/>
            <a:cxnLst/>
            <a:rect l="l" t="t" r="r" b="b"/>
            <a:pathLst>
              <a:path w="3090672" h="2368296">
                <a:moveTo>
                  <a:pt x="0" y="0"/>
                </a:moveTo>
                <a:lnTo>
                  <a:pt x="3090672" y="0"/>
                </a:lnTo>
                <a:lnTo>
                  <a:pt x="3090672" y="2292791"/>
                </a:lnTo>
                <a:cubicBezTo>
                  <a:pt x="3090672" y="2334491"/>
                  <a:pt x="3056867" y="2368296"/>
                  <a:pt x="3015167" y="2368296"/>
                </a:cubicBezTo>
                <a:lnTo>
                  <a:pt x="75505" y="2368296"/>
                </a:lnTo>
                <a:cubicBezTo>
                  <a:pt x="33805" y="2368296"/>
                  <a:pt x="0" y="2334491"/>
                  <a:pt x="0" y="22927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59898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BE3512-1A28-9A23-E14C-8897BA28774C}"/>
              </a:ext>
            </a:extLst>
          </p:cNvPr>
          <p:cNvSpPr txBox="1"/>
          <p:nvPr/>
        </p:nvSpPr>
        <p:spPr>
          <a:xfrm>
            <a:off x="338085" y="374072"/>
            <a:ext cx="11602937" cy="707886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7A0435"/>
                </a:solidFill>
                <a:latin typeface="Aptos"/>
              </a:rPr>
              <a:t>DIFERENÇAS entre MANUSCRITOS  </a:t>
            </a:r>
          </a:p>
        </p:txBody>
      </p:sp>
      <p:pic>
        <p:nvPicPr>
          <p:cNvPr id="4" name="Picture 3" descr="An open book with a picture of a castle and people&#10;&#10;Description automatically generated">
            <a:extLst>
              <a:ext uri="{FF2B5EF4-FFF2-40B4-BE49-F238E27FC236}">
                <a16:creationId xmlns:a16="http://schemas.microsoft.com/office/drawing/2014/main" id="{B7964090-7939-95C9-F81E-FE8633859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52" y="2861921"/>
            <a:ext cx="7119696" cy="38403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7A6806-7BBC-577E-108C-9A6C19DA2123}"/>
              </a:ext>
            </a:extLst>
          </p:cNvPr>
          <p:cNvSpPr txBox="1"/>
          <p:nvPr/>
        </p:nvSpPr>
        <p:spPr>
          <a:xfrm>
            <a:off x="6717917" y="6394644"/>
            <a:ext cx="522162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https://www.facsimiles.com/facsimiles/codex-albeldense</a:t>
            </a:r>
          </a:p>
        </p:txBody>
      </p:sp>
      <p:pic>
        <p:nvPicPr>
          <p:cNvPr id="9" name="Picture 8" descr="A painting of a snake and a person&#10;&#10;Description automatically generated">
            <a:extLst>
              <a:ext uri="{FF2B5EF4-FFF2-40B4-BE49-F238E27FC236}">
                <a16:creationId xmlns:a16="http://schemas.microsoft.com/office/drawing/2014/main" id="{1D88C141-3FD7-205C-5D18-F60DCBE5A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0097" y="1402387"/>
            <a:ext cx="3276897" cy="47767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75B8DC-6EED-139A-EC91-3FC55644D729}"/>
              </a:ext>
            </a:extLst>
          </p:cNvPr>
          <p:cNvSpPr txBox="1"/>
          <p:nvPr/>
        </p:nvSpPr>
        <p:spPr>
          <a:xfrm>
            <a:off x="337127" y="1253067"/>
            <a:ext cx="8092593" cy="13080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EEC975"/>
                </a:solidFill>
                <a:latin typeface="Aptos"/>
              </a:rPr>
              <a:t>Codex </a:t>
            </a:r>
            <a:r>
              <a:rPr lang="en-US" sz="2800" err="1">
                <a:solidFill>
                  <a:srgbClr val="EEC975"/>
                </a:solidFill>
                <a:latin typeface="Aptos"/>
              </a:rPr>
              <a:t>Albeldense</a:t>
            </a:r>
            <a:r>
              <a:rPr lang="en-US" sz="2800" dirty="0">
                <a:solidFill>
                  <a:srgbClr val="EEC975"/>
                </a:solidFill>
                <a:latin typeface="Aptos"/>
              </a:rPr>
              <a:t>, </a:t>
            </a:r>
            <a:r>
              <a:rPr lang="en-US" sz="2800" err="1">
                <a:solidFill>
                  <a:srgbClr val="EEC975"/>
                </a:solidFill>
                <a:latin typeface="Aptos"/>
              </a:rPr>
              <a:t>ou</a:t>
            </a:r>
            <a:r>
              <a:rPr lang="en-US" sz="2800" dirty="0">
                <a:solidFill>
                  <a:srgbClr val="EEC975"/>
                </a:solidFill>
                <a:latin typeface="Aptos"/>
              </a:rPr>
              <a:t> Codex </a:t>
            </a:r>
            <a:r>
              <a:rPr lang="en-US" sz="2800" err="1">
                <a:solidFill>
                  <a:srgbClr val="EEC975"/>
                </a:solidFill>
                <a:latin typeface="Aptos"/>
              </a:rPr>
              <a:t>Vigilanus</a:t>
            </a:r>
            <a:endParaRPr lang="en-US" sz="2800">
              <a:solidFill>
                <a:srgbClr val="EEC975"/>
              </a:solidFill>
              <a:latin typeface="Aptos"/>
            </a:endParaRPr>
          </a:p>
          <a:p>
            <a:pPr algn="ctr"/>
            <a:r>
              <a:rPr lang="en-US" sz="2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ptos"/>
              </a:rPr>
              <a:t>Monastery of St. Martin at </a:t>
            </a:r>
            <a:r>
              <a:rPr lang="en-US" sz="2000" b="1" err="1">
                <a:solidFill>
                  <a:schemeClr val="accent3">
                    <a:lumMod val="60000"/>
                    <a:lumOff val="40000"/>
                  </a:schemeClr>
                </a:solidFill>
                <a:latin typeface="Aptos"/>
              </a:rPr>
              <a:t>Albelda</a:t>
            </a:r>
            <a:r>
              <a:rPr lang="en-US" sz="2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ptos"/>
              </a:rPr>
              <a:t> (Rioja, Spain) — 976</a:t>
            </a:r>
          </a:p>
          <a:p>
            <a:pPr algn="ctr"/>
            <a:r>
              <a:rPr lang="en-US" sz="2000" b="1" dirty="0">
                <a:solidFill>
                  <a:srgbClr val="85641D"/>
                </a:solidFill>
                <a:latin typeface="Aptos"/>
                <a:hlinkClick r:id="rId4"/>
              </a:rPr>
              <a:t>Real Biblioteca del Monasterio (San Lorenzo de El Escorial, Spain)</a:t>
            </a:r>
            <a:endParaRPr lang="en-US" sz="2000">
              <a:latin typeface="Aptos"/>
            </a:endParaRPr>
          </a:p>
          <a:p>
            <a:pPr algn="ctr"/>
            <a:endParaRPr lang="en-US" sz="1100" b="1" dirty="0">
              <a:latin typeface="Nunito Sans"/>
            </a:endParaRPr>
          </a:p>
        </p:txBody>
      </p:sp>
    </p:spTree>
    <p:extLst>
      <p:ext uri="{BB962C8B-B14F-4D97-AF65-F5344CB8AC3E}">
        <p14:creationId xmlns:p14="http://schemas.microsoft.com/office/powerpoint/2010/main" val="617362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430</cp:revision>
  <dcterms:created xsi:type="dcterms:W3CDTF">2013-07-15T20:26:40Z</dcterms:created>
  <dcterms:modified xsi:type="dcterms:W3CDTF">2024-11-06T16:52:58Z</dcterms:modified>
</cp:coreProperties>
</file>